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3" r:id="rId16"/>
    <p:sldId id="274" r:id="rId17"/>
    <p:sldId id="271" r:id="rId18"/>
    <p:sldId id="272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4F22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5E5-C83A-4FD0-84E5-66A6D71809FA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3601-032A-4EEF-ABB6-7F14B3633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5E5-C83A-4FD0-84E5-66A6D71809FA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3601-032A-4EEF-ABB6-7F14B3633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5E5-C83A-4FD0-84E5-66A6D71809FA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3601-032A-4EEF-ABB6-7F14B3633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5E5-C83A-4FD0-84E5-66A6D71809FA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3601-032A-4EEF-ABB6-7F14B3633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5E5-C83A-4FD0-84E5-66A6D71809FA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3601-032A-4EEF-ABB6-7F14B3633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5E5-C83A-4FD0-84E5-66A6D71809FA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3601-032A-4EEF-ABB6-7F14B3633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5E5-C83A-4FD0-84E5-66A6D71809FA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3601-032A-4EEF-ABB6-7F14B3633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5E5-C83A-4FD0-84E5-66A6D71809FA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3601-032A-4EEF-ABB6-7F14B3633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5E5-C83A-4FD0-84E5-66A6D71809FA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3601-032A-4EEF-ABB6-7F14B3633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5E5-C83A-4FD0-84E5-66A6D71809FA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3601-032A-4EEF-ABB6-7F14B3633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65E5-C83A-4FD0-84E5-66A6D71809FA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3601-032A-4EEF-ABB6-7F14B3633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265E5-C83A-4FD0-84E5-66A6D71809FA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43601-032A-4EEF-ABB6-7F14B3633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2609851"/>
          </a:xfrm>
          <a:solidFill>
            <a:srgbClr val="4F2270"/>
          </a:solidFill>
          <a:ln w="38100">
            <a:solidFill>
              <a:srgbClr val="002060"/>
            </a:solidFill>
          </a:ln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KRONİK KARIN AĞRILI ÇOCUĞA YAKLAŞIM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  <a:solidFill>
            <a:srgbClr val="0000CC"/>
          </a:solidFill>
        </p:spPr>
        <p:txBody>
          <a:bodyPr/>
          <a:lstStyle/>
          <a:p>
            <a:pPr>
              <a:lnSpc>
                <a:spcPct val="50000"/>
              </a:lnSpc>
            </a:pPr>
            <a:endParaRPr lang="tr-TR" dirty="0" smtClean="0"/>
          </a:p>
          <a:p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Dr. Afig 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BERDELİ</a:t>
            </a:r>
          </a:p>
          <a:p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Doç. Dr. </a:t>
            </a:r>
            <a:r>
              <a:rPr lang="tr-TR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Miray Karakoyun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9" descr="EGEU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5029200"/>
            <a:ext cx="1600200" cy="1542769"/>
          </a:xfrm>
          <a:prstGeom prst="rect">
            <a:avLst/>
          </a:prstGeom>
          <a:solidFill>
            <a:srgbClr val="0000CC"/>
          </a:solidFill>
          <a:ln w="38100">
            <a:solidFill>
              <a:srgbClr val="0000CC"/>
            </a:solidFill>
            <a:miter lim="800000"/>
            <a:headEnd/>
            <a:tailEnd/>
          </a:ln>
        </p:spPr>
      </p:pic>
      <p:pic>
        <p:nvPicPr>
          <p:cNvPr id="5" name="Picture 11" descr="Hastane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6483" y="5029200"/>
            <a:ext cx="1959717" cy="1544637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</p:spPr>
      </p:pic>
      <p:pic>
        <p:nvPicPr>
          <p:cNvPr id="6" name="Picture 12" descr="http://www.egelogo.ege.edu.tr/download/fak/tipfak/tip-fa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4953000"/>
            <a:ext cx="16764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KRONİK KARIN AĞRISI               ANAL BAKI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391400" cy="2438400"/>
          </a:xfrm>
          <a:solidFill>
            <a:srgbClr val="4F2270"/>
          </a:solidFill>
          <a:ln w="28575">
            <a:solidFill>
              <a:srgbClr val="0000CC"/>
            </a:solidFill>
          </a:ln>
        </p:spPr>
        <p:txBody>
          <a:bodyPr>
            <a:normAutofit/>
          </a:bodyPr>
          <a:lstStyle/>
          <a:p>
            <a:pPr>
              <a:lnSpc>
                <a:spcPct val="50000"/>
              </a:lnSpc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Fissür, skin tag varlığı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Rektal tuşe</a:t>
            </a:r>
          </a:p>
        </p:txBody>
      </p:sp>
      <p:pic>
        <p:nvPicPr>
          <p:cNvPr id="5" name="Picture 2" descr="http://www.acibadem.com.tr/images/CCCocukcerrahisi/CCAnalFissur/AnusteK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57700"/>
            <a:ext cx="3200400" cy="2400300"/>
          </a:xfrm>
          <a:prstGeom prst="rect">
            <a:avLst/>
          </a:prstGeom>
          <a:noFill/>
        </p:spPr>
      </p:pic>
      <p:pic>
        <p:nvPicPr>
          <p:cNvPr id="1028" name="Picture 4" descr="http://skin212.com/analflap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4419600"/>
            <a:ext cx="3962400" cy="2438400"/>
          </a:xfrm>
          <a:prstGeom prst="rect">
            <a:avLst/>
          </a:prstGeom>
          <a:noFill/>
        </p:spPr>
      </p:pic>
      <p:pic>
        <p:nvPicPr>
          <p:cNvPr id="7" name="Picture 2" descr="http://www2.med.umich.edu/umguidelines/images_gs/Thromb_ext_he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34125" y="4445227"/>
            <a:ext cx="2809875" cy="24127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KRONİK KARIN AĞRISI         ETİYOLOJİ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81200"/>
            <a:ext cx="6553200" cy="4495800"/>
          </a:xfrm>
          <a:solidFill>
            <a:srgbClr val="0000CC"/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50000"/>
              </a:lnSpc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Gastrointestinal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Hepatobiliyer/Pankreatik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Respiratuvar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Genitoüriner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Hematolojik/Metabolik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Kas-iskelet sistemi</a:t>
            </a:r>
            <a:endParaRPr lang="tr-TR" sz="37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2209800"/>
            <a:ext cx="6553200" cy="3962400"/>
          </a:xfrm>
          <a:prstGeom prst="rect">
            <a:avLst/>
          </a:prstGeom>
          <a:solidFill>
            <a:srgbClr val="4F227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önemli nedenler</a:t>
            </a:r>
          </a:p>
          <a:p>
            <a:pPr algn="ctr">
              <a:lnSpc>
                <a:spcPct val="150000"/>
              </a:lnSpc>
            </a:pP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Gastrointestinal</a:t>
            </a:r>
          </a:p>
          <a:p>
            <a:pPr algn="ctr">
              <a:lnSpc>
                <a:spcPct val="150000"/>
              </a:lnSpc>
            </a:pPr>
            <a:r>
              <a:rPr lang="tr-T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</a:p>
          <a:p>
            <a:pPr algn="ctr">
              <a:lnSpc>
                <a:spcPct val="150000"/>
              </a:lnSpc>
            </a:pP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Genitoüriner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KRONİK KARIN AĞRISI         ETİYOLOJİ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28600"/>
            <a:ext cx="7924800" cy="64008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Kronik konstipasyon</a:t>
            </a:r>
          </a:p>
          <a:p>
            <a:pPr>
              <a:lnSpc>
                <a:spcPct val="120000"/>
              </a:lnSpc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Parazitler	</a:t>
            </a:r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Giardiazis, Askariazis</a:t>
            </a:r>
          </a:p>
          <a:p>
            <a:pPr>
              <a:lnSpc>
                <a:spcPct val="120000"/>
              </a:lnSpc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Özofajit	</a:t>
            </a:r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Eozinofilik özofajit</a:t>
            </a:r>
          </a:p>
          <a:p>
            <a:pPr>
              <a:lnSpc>
                <a:spcPct val="120000"/>
              </a:lnSpc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Gastrit 	</a:t>
            </a:r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Helikobakter Pilori enf. (%40)</a:t>
            </a:r>
          </a:p>
          <a:p>
            <a:pPr>
              <a:lnSpc>
                <a:spcPct val="120000"/>
              </a:lnSpc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Peptik ülser</a:t>
            </a:r>
          </a:p>
          <a:p>
            <a:pPr>
              <a:lnSpc>
                <a:spcPct val="120000"/>
              </a:lnSpc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Karbonhidrat malabsorpsiyonu</a:t>
            </a:r>
          </a:p>
          <a:p>
            <a:pPr>
              <a:lnSpc>
                <a:spcPct val="120000"/>
              </a:lnSpc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Çölyak hastalığı</a:t>
            </a:r>
          </a:p>
          <a:p>
            <a:pPr>
              <a:lnSpc>
                <a:spcPct val="120000"/>
              </a:lnSpc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IBH</a:t>
            </a:r>
          </a:p>
          <a:p>
            <a:pPr>
              <a:lnSpc>
                <a:spcPct val="120000"/>
              </a:lnSpc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Tümörler</a:t>
            </a:r>
          </a:p>
          <a:p>
            <a:pPr>
              <a:lnSpc>
                <a:spcPct val="120000"/>
              </a:lnSpc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Malrotasyon (intermittant volvulus)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ORGANİK RAP ETİYOLOJİSİNDE </a:t>
            </a:r>
            <a:b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ALARM BELİRTEÇLERİ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4191000" cy="4267200"/>
          </a:xfrm>
          <a:solidFill>
            <a:srgbClr val="4F2270"/>
          </a:solidFill>
          <a:ln w="28575">
            <a:solidFill>
              <a:srgbClr val="0000CC"/>
            </a:solidFill>
          </a:ln>
        </p:spPr>
        <p:txBody>
          <a:bodyPr>
            <a:normAutofit fontScale="85000" lnSpcReduction="20000"/>
          </a:bodyPr>
          <a:lstStyle/>
          <a:p>
            <a:pPr>
              <a:lnSpc>
                <a:spcPct val="50000"/>
              </a:lnSpc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5 yaş altında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Ateş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Kilo kaybı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Tekrarlayan oral aftlar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Eklem yakınmaları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Disfaji </a:t>
            </a:r>
            <a:endParaRPr lang="tr-TR" sz="37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1981200"/>
            <a:ext cx="4191000" cy="4267200"/>
          </a:xfrm>
          <a:prstGeom prst="rect">
            <a:avLst/>
          </a:prstGeom>
          <a:solidFill>
            <a:srgbClr val="4F2270"/>
          </a:solidFill>
          <a:ln w="28575">
            <a:solidFill>
              <a:srgbClr val="0000CC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5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None/>
              <a:tabLst/>
              <a:defRPr/>
            </a:pP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Safralı, kanlı kusma</a:t>
            </a:r>
          </a:p>
          <a:p>
            <a:pPr marL="342900" marR="0" lvl="0" indent="-34290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Uykudan uyanma</a:t>
            </a:r>
          </a:p>
          <a:p>
            <a:pPr marL="342900" marR="0" lvl="0" indent="-34290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Disüri, hematüri</a:t>
            </a:r>
          </a:p>
          <a:p>
            <a:pPr marL="342900" marR="0" lvl="0" indent="-34290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Sırt, bel, omuz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ağrısı</a:t>
            </a:r>
          </a:p>
          <a:p>
            <a:pPr marL="342900" marR="0" lvl="0" indent="-34290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İlaç kullanımı (NSAİİ)</a:t>
            </a:r>
          </a:p>
          <a:p>
            <a:pPr marL="342900" marR="0" lvl="0" indent="-34290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Aile öyküsü</a:t>
            </a:r>
            <a:endParaRPr kumimoji="0" lang="tr-TR" sz="37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ORGANİK RAP ETİYOLOJİSİNDE </a:t>
            </a:r>
            <a:b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ALARM BELİRTEÇLERİ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4191000" cy="4267200"/>
          </a:xfrm>
          <a:solidFill>
            <a:srgbClr val="0000CC"/>
          </a:solidFill>
          <a:ln w="28575">
            <a:solidFill>
              <a:srgbClr val="0000CC"/>
            </a:solidFill>
          </a:ln>
        </p:spPr>
        <p:txBody>
          <a:bodyPr>
            <a:normAutofit fontScale="85000" lnSpcReduction="20000"/>
          </a:bodyPr>
          <a:lstStyle/>
          <a:p>
            <a:pPr>
              <a:lnSpc>
                <a:spcPct val="50000"/>
              </a:lnSpc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Büyüme geriliği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Puberte gecikmesi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Sarılık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Solukluk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Organomegali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Duyarlılık, rebaund</a:t>
            </a:r>
            <a:endParaRPr lang="tr-TR" sz="37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1981200"/>
            <a:ext cx="4191000" cy="4267200"/>
          </a:xfrm>
          <a:prstGeom prst="rect">
            <a:avLst/>
          </a:prstGeom>
          <a:solidFill>
            <a:srgbClr val="4F2270"/>
          </a:solidFill>
          <a:ln w="28575"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5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None/>
              <a:tabLst/>
              <a:defRPr/>
            </a:pP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Perianal hastalık</a:t>
            </a:r>
          </a:p>
          <a:p>
            <a:pPr marL="342900" marR="0" lvl="0" indent="-34290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Kanlı dışkılama</a:t>
            </a:r>
          </a:p>
          <a:p>
            <a:pPr marL="342900" marR="0" lvl="0" indent="-34290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(+) Akut faz yanıtları</a:t>
            </a:r>
          </a:p>
          <a:p>
            <a:pPr marL="342900" marR="0" lvl="0" indent="-34290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Anemi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Hipoalbuminemi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Aile öyküsü</a:t>
            </a:r>
            <a:endParaRPr kumimoji="0" lang="tr-TR" sz="37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76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FONKSİYONEL KARIN AĞRISINDA         Tanı Araçları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6934200" cy="4953000"/>
          </a:xfrm>
          <a:solidFill>
            <a:srgbClr val="0000CC"/>
          </a:solidFill>
          <a:ln>
            <a:solidFill>
              <a:srgbClr val="002060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20000"/>
              </a:lnSpc>
              <a:buClr>
                <a:srgbClr val="FF0000"/>
              </a:buClr>
              <a:buNone/>
            </a:pPr>
            <a:endParaRPr lang="tr-TR" sz="4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tr-TR" sz="4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Rutin incelemeler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r-TR" sz="4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Akut faz yanıtları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r-TR" sz="4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Biyokimyasal testler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Dışkıda parazit bakısı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İdrar kültürü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r-TR" sz="4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Karın USG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endParaRPr lang="tr-TR" sz="4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76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FONKSİYONEL KARIN AĞRISINDA         Tanı Araçları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315200" cy="4953000"/>
          </a:xfrm>
          <a:solidFill>
            <a:srgbClr val="0000CC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>
              <a:lnSpc>
                <a:spcPct val="0"/>
              </a:lnSpc>
              <a:buClr>
                <a:srgbClr val="FF0000"/>
              </a:buClr>
              <a:buNone/>
            </a:pPr>
            <a:endParaRPr lang="tr-TR" sz="4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Nefes testleri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Dışkıda HP antijeni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Çölyak serolojisi </a:t>
            </a: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(anti-tTG IgA) 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Üst/Alt GİS endoskopi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Karın BT</a:t>
            </a:r>
            <a:endParaRPr lang="tr-TR" sz="4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764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FONKSİYONEL KARIN AĞRISINDA         TEDAVİ - </a:t>
            </a: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DİYET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4000"/>
            <a:ext cx="6934200" cy="4953000"/>
          </a:xfrm>
          <a:solidFill>
            <a:srgbClr val="4F2270"/>
          </a:solidFill>
          <a:ln>
            <a:solidFill>
              <a:srgbClr val="0000CC"/>
            </a:solidFill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20000"/>
              </a:lnSpc>
              <a:buClr>
                <a:srgbClr val="FF0000"/>
              </a:buClr>
              <a:buNone/>
            </a:pPr>
            <a:endParaRPr lang="tr-TR" sz="4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Laktoz, fruktoz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Kafein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Baharatlar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Yağlı gıdalar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Karbonatlı içecekler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Gazlı yiyeceklerden uzak durmalı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Aşırı yeme kontrol edilmeli</a:t>
            </a:r>
            <a:endParaRPr lang="tr-TR" sz="4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676400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FONKSİYONEL KARIN AĞRISINDA         TEDAVİ - </a:t>
            </a:r>
            <a:r>
              <a:rPr lang="tr-T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İLAÇ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5257800"/>
          </a:xfrm>
          <a:solidFill>
            <a:srgbClr val="0000CC"/>
          </a:solidFill>
        </p:spPr>
        <p:txBody>
          <a:bodyPr>
            <a:normAutofit fontScale="77500" lnSpcReduction="20000"/>
          </a:bodyPr>
          <a:lstStyle/>
          <a:p>
            <a:pPr>
              <a:lnSpc>
                <a:spcPct val="20000"/>
              </a:lnSpc>
              <a:buClr>
                <a:srgbClr val="FF0000"/>
              </a:buClr>
              <a:buNone/>
            </a:pPr>
            <a:endParaRPr lang="tr-TR" sz="4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Asit süpresyonu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H1 reseptör antagonisti (Siproheptadin)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Nane yağı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Antikolinerjikler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Antidepresanlar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5HT3 ve 4 reseptör antagonisti (zofran)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Probiyotikler</a:t>
            </a:r>
          </a:p>
          <a:p>
            <a:pPr>
              <a:lnSpc>
                <a:spcPct val="130000"/>
              </a:lnSpc>
              <a:buClr>
                <a:srgbClr val="FF0000"/>
              </a:buClr>
              <a:buNone/>
            </a:pPr>
            <a:r>
              <a:rPr lang="tr-TR" sz="4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r-TR" sz="4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Psikoterapi</a:t>
            </a:r>
            <a:endParaRPr lang="tr-TR" sz="4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KRONİK KARIN AĞRISI         PROGNOZ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81200"/>
            <a:ext cx="6553200" cy="4495800"/>
          </a:xfrm>
          <a:solidFill>
            <a:srgbClr val="4F2270"/>
          </a:solidFill>
          <a:ln>
            <a:solidFill>
              <a:srgbClr val="0000CC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0"/>
              </a:lnSpc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%35 - 50 çocukluk çağında  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DÜZELİR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%25 erişkin yaşlarda 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DEVAM EDER...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Kızlarda prognoz daha iyi</a:t>
            </a:r>
          </a:p>
          <a:p>
            <a:pPr>
              <a:lnSpc>
                <a:spcPct val="140000"/>
              </a:lnSpc>
              <a:buClr>
                <a:srgbClr val="FF0000"/>
              </a:buClr>
              <a:buNone/>
            </a:pPr>
            <a:endParaRPr lang="tr-TR" sz="37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KRONİK KARIN AĞRISI         </a:t>
            </a:r>
            <a:r>
              <a:rPr lang="tr-T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Recurrent Abdominal Pain (RAP)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391400" cy="2514600"/>
          </a:xfrm>
          <a:solidFill>
            <a:srgbClr val="0000CC"/>
          </a:solidFill>
        </p:spPr>
        <p:txBody>
          <a:bodyPr/>
          <a:lstStyle/>
          <a:p>
            <a:pPr>
              <a:lnSpc>
                <a:spcPct val="50000"/>
              </a:lnSpc>
              <a:buClr>
                <a:srgbClr val="FF0000"/>
              </a:buClr>
              <a:buFont typeface="Wingdings" pitchFamily="2" charset="2"/>
              <a:buChar char="§"/>
            </a:pPr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≥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aydır süren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Ayda en az bir atakla giden 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Günlük aktiviteleri, konforu etkileyen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9200" y="4724400"/>
            <a:ext cx="6477000" cy="1676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Çocukluk çağında sıklık</a:t>
            </a:r>
          </a:p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%46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4724400"/>
            <a:ext cx="8153400" cy="1676400"/>
          </a:xfrm>
          <a:prstGeom prst="rect">
            <a:avLst/>
          </a:prstGeom>
          <a:solidFill>
            <a:srgbClr val="4F227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1960’larda sıklık %10-15</a:t>
            </a:r>
          </a:p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Günümüz yaşam ve beslenme biçimi ETKİLİ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KRONİK KARIN AĞRISI         </a:t>
            </a:r>
            <a:r>
              <a:rPr lang="tr-T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Recurrent Abdominal Pain (RAP)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391400" cy="4572000"/>
          </a:xfrm>
          <a:solidFill>
            <a:srgbClr val="0000CC"/>
          </a:solidFill>
        </p:spPr>
        <p:txBody>
          <a:bodyPr>
            <a:normAutofit fontScale="70000" lnSpcReduction="20000"/>
          </a:bodyPr>
          <a:lstStyle/>
          <a:p>
            <a:pPr>
              <a:lnSpc>
                <a:spcPct val="50000"/>
              </a:lnSpc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5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yaş altında ENDER...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5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sık 5-10 yaş arasında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4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Kızlarda sıklık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4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%25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4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Erkeklerde sıklık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4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%10-12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KRONİK KARIN AĞRISI         </a:t>
            </a:r>
            <a:r>
              <a:rPr lang="tr-T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Recurrent Abdominal Pain (RAP)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391400" cy="1752600"/>
          </a:xfrm>
          <a:solidFill>
            <a:srgbClr val="0000CC"/>
          </a:solidFill>
        </p:spPr>
        <p:txBody>
          <a:bodyPr/>
          <a:lstStyle/>
          <a:p>
            <a:pPr>
              <a:lnSpc>
                <a:spcPct val="50000"/>
              </a:lnSpc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5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Organik nedenlerin sıklığı</a:t>
            </a:r>
          </a:p>
          <a:p>
            <a:pPr algn="ctr">
              <a:lnSpc>
                <a:spcPct val="50000"/>
              </a:lnSpc>
              <a:buClr>
                <a:srgbClr val="FF0000"/>
              </a:buClr>
              <a:buNone/>
            </a:pPr>
            <a:endParaRPr lang="tr-T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5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%30-35</a:t>
            </a:r>
          </a:p>
        </p:txBody>
      </p:sp>
      <p:sp>
        <p:nvSpPr>
          <p:cNvPr id="4" name="Rectangle 3"/>
          <p:cNvSpPr/>
          <p:nvPr/>
        </p:nvSpPr>
        <p:spPr>
          <a:xfrm>
            <a:off x="1371600" y="4038600"/>
            <a:ext cx="6477000" cy="2362200"/>
          </a:xfrm>
          <a:prstGeom prst="rect">
            <a:avLst/>
          </a:prstGeom>
          <a:solidFill>
            <a:srgbClr val="4F227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Peptik hastalık</a:t>
            </a:r>
          </a:p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Malabsorpsiyonlar</a:t>
            </a:r>
          </a:p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Çölyak hastalığı</a:t>
            </a:r>
          </a:p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İnflamatuvar süreçler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KRONİK KARIN AĞRISI         </a:t>
            </a:r>
            <a:r>
              <a:rPr lang="tr-T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Recurrent Abdominal Pain (RAP)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82000" cy="1752600"/>
          </a:xfrm>
          <a:solidFill>
            <a:srgbClr val="0000CC"/>
          </a:solidFill>
        </p:spPr>
        <p:txBody>
          <a:bodyPr/>
          <a:lstStyle/>
          <a:p>
            <a:pPr>
              <a:lnSpc>
                <a:spcPct val="50000"/>
              </a:lnSpc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5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Non-Organik RAP</a:t>
            </a:r>
          </a:p>
          <a:p>
            <a:pPr algn="ctr">
              <a:lnSpc>
                <a:spcPct val="50000"/>
              </a:lnSpc>
              <a:buClr>
                <a:srgbClr val="FF0000"/>
              </a:buClr>
              <a:buNone/>
            </a:pPr>
            <a:endParaRPr lang="tr-TR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5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Fonksiyonal Gastrointestinal Hastalık</a:t>
            </a:r>
            <a:endParaRPr lang="tr-T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0" y="3886200"/>
            <a:ext cx="6477000" cy="23622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20000"/>
              </a:lnSpc>
            </a:pP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Genetik yatkınlık</a:t>
            </a:r>
          </a:p>
          <a:p>
            <a:pPr algn="ctr">
              <a:lnSpc>
                <a:spcPct val="120000"/>
              </a:lnSpc>
            </a:pP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Sosyo-kültürel nedenler</a:t>
            </a:r>
          </a:p>
          <a:p>
            <a:pPr algn="ctr"/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3810000"/>
            <a:ext cx="6629400" cy="2743200"/>
          </a:xfrm>
          <a:prstGeom prst="rect">
            <a:avLst/>
          </a:prstGeom>
          <a:solidFill>
            <a:srgbClr val="4F22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Düşük doğum ağırlığı</a:t>
            </a:r>
          </a:p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Ailede alkolizm</a:t>
            </a:r>
          </a:p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Dikkat eksikliği</a:t>
            </a:r>
          </a:p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‘’ Painfull family’’</a:t>
            </a:r>
          </a:p>
          <a:p>
            <a:pPr algn="ctr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Mental hastalıklar, Migren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3962400"/>
            <a:ext cx="6324600" cy="24384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Sorunlu gebelik </a:t>
            </a:r>
          </a:p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%30</a:t>
            </a:r>
          </a:p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Sorunlu yenidoğan dönemi</a:t>
            </a:r>
          </a:p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%20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304800"/>
            <a:ext cx="7239000" cy="1524000"/>
          </a:xfrm>
          <a:prstGeom prst="rect">
            <a:avLst/>
          </a:prstGeom>
          <a:solidFill>
            <a:srgbClr val="4F227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ORGANİK NEDENLER DIŞLANDIKTAN SONRA BU TANI KONULMALIDIR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KRONİK KARIN AĞRISI         </a:t>
            </a:r>
            <a:r>
              <a:rPr lang="tr-T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Recurrent Abdominal Pain (RAP)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82000" cy="1752600"/>
          </a:xfrm>
          <a:solidFill>
            <a:srgbClr val="0000CC"/>
          </a:solidFill>
        </p:spPr>
        <p:txBody>
          <a:bodyPr/>
          <a:lstStyle/>
          <a:p>
            <a:pPr>
              <a:lnSpc>
                <a:spcPct val="50000"/>
              </a:lnSpc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5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Non-Organik RAP</a:t>
            </a:r>
          </a:p>
          <a:p>
            <a:pPr algn="ctr">
              <a:lnSpc>
                <a:spcPct val="50000"/>
              </a:lnSpc>
              <a:buClr>
                <a:srgbClr val="FF0000"/>
              </a:buClr>
              <a:buNone/>
            </a:pPr>
            <a:endParaRPr lang="tr-TR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5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Fonksiyonal Gastrointestinal Hastalık</a:t>
            </a:r>
            <a:endParaRPr lang="tr-T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47800" y="3733800"/>
            <a:ext cx="6553200" cy="2895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Stresli yaşam öyküsü</a:t>
            </a:r>
          </a:p>
          <a:p>
            <a:pPr algn="ctr">
              <a:lnSpc>
                <a:spcPct val="110000"/>
              </a:lnSpc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Parçalanmış aile öyküsü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10000"/>
              </a:lnSpc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Ailesel psikososyal dinamikler</a:t>
            </a:r>
          </a:p>
          <a:p>
            <a:pPr algn="ctr">
              <a:lnSpc>
                <a:spcPct val="110000"/>
              </a:lnSpc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Ailenin ilk veya son çocuğu</a:t>
            </a:r>
          </a:p>
          <a:p>
            <a:pPr algn="ctr">
              <a:lnSpc>
                <a:spcPct val="110000"/>
              </a:lnSpc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Depresyon  riski fazla</a:t>
            </a:r>
          </a:p>
        </p:txBody>
      </p:sp>
      <p:sp>
        <p:nvSpPr>
          <p:cNvPr id="9" name="Rectangle 8"/>
          <p:cNvSpPr/>
          <p:nvPr/>
        </p:nvSpPr>
        <p:spPr>
          <a:xfrm>
            <a:off x="1371600" y="3733800"/>
            <a:ext cx="6705600" cy="2895600"/>
          </a:xfrm>
          <a:prstGeom prst="rect">
            <a:avLst/>
          </a:prstGeom>
          <a:solidFill>
            <a:srgbClr val="4F227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20000"/>
              </a:lnSpc>
            </a:pP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Psikososyal </a:t>
            </a:r>
          </a:p>
          <a:p>
            <a:pPr algn="ctr">
              <a:lnSpc>
                <a:spcPct val="120000"/>
              </a:lnSpc>
            </a:pP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Fizyolojik etmenlerin etkileşimi</a:t>
            </a:r>
          </a:p>
          <a:p>
            <a:pPr algn="ctr">
              <a:lnSpc>
                <a:spcPct val="120000"/>
              </a:lnSpc>
            </a:pP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‘’BRAİN - GUT AXİS’’</a:t>
            </a:r>
          </a:p>
          <a:p>
            <a:pPr algn="ctr">
              <a:lnSpc>
                <a:spcPct val="120000"/>
              </a:lnSpc>
            </a:pP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Viseral aşırı duyarlılık </a:t>
            </a:r>
          </a:p>
          <a:p>
            <a:pPr algn="ctr"/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KRONİK KARIN AĞRISI         ÖZELLİKLER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391400" cy="4038600"/>
          </a:xfrm>
          <a:solidFill>
            <a:srgbClr val="002060"/>
          </a:solidFill>
        </p:spPr>
        <p:txBody>
          <a:bodyPr>
            <a:normAutofit fontScale="92500" lnSpcReduction="20000"/>
          </a:bodyPr>
          <a:lstStyle/>
          <a:p>
            <a:pPr>
              <a:lnSpc>
                <a:spcPct val="50000"/>
              </a:lnSpc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GECE UYANDIRAN AĞRI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Kusma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İshal, Kabızlık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Ateş 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Eşliği ORGANİK nedeni işaret eder...</a:t>
            </a:r>
            <a:endParaRPr lang="tr-TR" sz="37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3048000"/>
            <a:ext cx="69342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 kronik karın ağrısında </a:t>
            </a:r>
          </a:p>
          <a:p>
            <a:pPr algn="ctr"/>
            <a:r>
              <a:rPr lang="tr-T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Öncelikle</a:t>
            </a:r>
          </a:p>
          <a:p>
            <a:pPr algn="ctr"/>
            <a:r>
              <a:rPr lang="tr-T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Dışkılama özellikleri SORGULANMALI</a:t>
            </a:r>
            <a:endParaRPr lang="en-US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3124200"/>
            <a:ext cx="6705600" cy="25908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Ağırlık, Boy persantili değerlendirilmeli</a:t>
            </a:r>
          </a:p>
          <a:p>
            <a:pPr algn="ctr"/>
            <a:r>
              <a:rPr lang="tr-T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Büyüme geriliği ORGANİK nedeni işaret eder</a:t>
            </a:r>
            <a:endParaRPr lang="en-US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KRONİK KARIN AĞRISI         ÖZELLİKLER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391400" cy="4038600"/>
          </a:xfrm>
          <a:solidFill>
            <a:srgbClr val="0000CC"/>
          </a:solidFill>
        </p:spPr>
        <p:txBody>
          <a:bodyPr>
            <a:normAutofit fontScale="92500" lnSpcReduction="20000"/>
          </a:bodyPr>
          <a:lstStyle/>
          <a:p>
            <a:pPr>
              <a:lnSpc>
                <a:spcPct val="50000"/>
              </a:lnSpc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Karın palpasyonu öncesi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İNSPEKSİYON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Distansiyon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Görünür bağırsak hareketleri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Dilate damarlar</a:t>
            </a:r>
            <a:endParaRPr lang="tr-TR" sz="37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KRONİK KARIN AĞRISI         PALPASYON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391400" cy="4267200"/>
          </a:xfrm>
          <a:solidFill>
            <a:srgbClr val="4F2270"/>
          </a:solidFill>
          <a:ln w="28575">
            <a:solidFill>
              <a:srgbClr val="0000CC"/>
            </a:solidFill>
          </a:ln>
        </p:spPr>
        <p:txBody>
          <a:bodyPr>
            <a:normAutofit/>
          </a:bodyPr>
          <a:lstStyle/>
          <a:p>
            <a:pPr>
              <a:lnSpc>
                <a:spcPct val="50000"/>
              </a:lnSpc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Ksifoitten pubise kadar tüm karın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 büyüklükleri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Kitleler (tm, fekaloid)</a:t>
            </a:r>
          </a:p>
          <a:p>
            <a:pPr algn="ctr">
              <a:lnSpc>
                <a:spcPct val="140000"/>
              </a:lnSpc>
              <a:buClr>
                <a:srgbClr val="FF0000"/>
              </a:buClr>
              <a:buNone/>
            </a:pPr>
            <a:r>
              <a:rPr lang="tr-TR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Duyarlılık varlığı ve yeri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345</Words>
  <Application>Microsoft Office PowerPoint</Application>
  <PresentationFormat>Ekran Gösterisi (4:3)</PresentationFormat>
  <Paragraphs>189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Office Theme</vt:lpstr>
      <vt:lpstr>KRONİK KARIN AĞRILI ÇOCUĞA YAKLAŞIM</vt:lpstr>
      <vt:lpstr>KRONİK KARIN AĞRISI         Recurrent Abdominal Pain (RAP)</vt:lpstr>
      <vt:lpstr>KRONİK KARIN AĞRISI         Recurrent Abdominal Pain (RAP)</vt:lpstr>
      <vt:lpstr>KRONİK KARIN AĞRISI         Recurrent Abdominal Pain (RAP)</vt:lpstr>
      <vt:lpstr>KRONİK KARIN AĞRISI         Recurrent Abdominal Pain (RAP)</vt:lpstr>
      <vt:lpstr>KRONİK KARIN AĞRISI         Recurrent Abdominal Pain (RAP)</vt:lpstr>
      <vt:lpstr>KRONİK KARIN AĞRISI         ÖZELLİKLER</vt:lpstr>
      <vt:lpstr>KRONİK KARIN AĞRISI         ÖZELLİKLER</vt:lpstr>
      <vt:lpstr>KRONİK KARIN AĞRISI         PALPASYON</vt:lpstr>
      <vt:lpstr>KRONİK KARIN AĞRISI               ANAL BAKI</vt:lpstr>
      <vt:lpstr>KRONİK KARIN AĞRISI         ETİYOLOJİ</vt:lpstr>
      <vt:lpstr>KRONİK KARIN AĞRISI         ETİYOLOJİ</vt:lpstr>
      <vt:lpstr>ORGANİK RAP ETİYOLOJİSİNDE  ALARM BELİRTEÇLERİ</vt:lpstr>
      <vt:lpstr>ORGANİK RAP ETİYOLOJİSİNDE  ALARM BELİRTEÇLERİ</vt:lpstr>
      <vt:lpstr>FONKSİYONEL KARIN AĞRISINDA         Tanı Araçları</vt:lpstr>
      <vt:lpstr>FONKSİYONEL KARIN AĞRISINDA         Tanı Araçları</vt:lpstr>
      <vt:lpstr>FONKSİYONEL KARIN AĞRISINDA         TEDAVİ - DİYET</vt:lpstr>
      <vt:lpstr>FONKSİYONEL KARIN AĞRISINDA         TEDAVİ - İLAÇ</vt:lpstr>
      <vt:lpstr>KRONİK KARIN AĞRISI         PROGNOZ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KRONİK KARIN AĞRILI ÇOCUĞA YAKLAŞIM</dc:title>
  <dc:creator>Sema Aydogdu</dc:creator>
  <cp:lastModifiedBy>nilufer</cp:lastModifiedBy>
  <cp:revision>32</cp:revision>
  <dcterms:created xsi:type="dcterms:W3CDTF">2012-09-11T18:39:45Z</dcterms:created>
  <dcterms:modified xsi:type="dcterms:W3CDTF">2020-03-25T08:28:42Z</dcterms:modified>
</cp:coreProperties>
</file>